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574475" y="1144488"/>
            <a:ext cx="4045524" cy="738664"/>
            <a:chOff x="533400" y="1676400"/>
            <a:chExt cx="3663870" cy="738664"/>
          </a:xfrm>
        </p:grpSpPr>
        <p:sp>
          <p:nvSpPr>
            <p:cNvPr id="4" name="Rectangle 3"/>
            <p:cNvSpPr/>
            <p:nvPr/>
          </p:nvSpPr>
          <p:spPr>
            <a:xfrm>
              <a:off x="533400" y="1752600"/>
              <a:ext cx="1295400" cy="5165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Peer Distributor</a:t>
              </a:r>
            </a:p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(PD)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40471" y="1676400"/>
              <a:ext cx="23567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-Have a defined catchment area </a:t>
              </a:r>
            </a:p>
            <a:p>
              <a:r>
                <a:rPr lang="en-GB" sz="1400" dirty="0" smtClean="0"/>
                <a:t>-Access to venue/street FSWs</a:t>
              </a:r>
            </a:p>
            <a:p>
              <a:r>
                <a:rPr lang="en-GB" sz="1400" dirty="0" smtClean="0"/>
                <a:t>-Command influence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524000" y="1754088"/>
            <a:ext cx="2057400" cy="1101983"/>
            <a:chOff x="5715000" y="404750"/>
            <a:chExt cx="1954530" cy="1101983"/>
          </a:xfrm>
        </p:grpSpPr>
        <p:sp>
          <p:nvSpPr>
            <p:cNvPr id="8" name="Rectangle 7"/>
            <p:cNvSpPr/>
            <p:nvPr/>
          </p:nvSpPr>
          <p:spPr>
            <a:xfrm>
              <a:off x="5810250" y="404750"/>
              <a:ext cx="11430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Kits storage 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15000" y="768069"/>
              <a:ext cx="195453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GB" sz="1400" dirty="0" smtClean="0"/>
                <a:t>Secure &amp; convenient</a:t>
              </a:r>
            </a:p>
            <a:p>
              <a:pPr>
                <a:buFontTx/>
                <a:buChar char="-"/>
              </a:pPr>
              <a:r>
                <a:rPr lang="en-GB" sz="1400" u="sng" dirty="0" smtClean="0"/>
                <a:t>Venue</a:t>
              </a:r>
              <a:r>
                <a:rPr lang="en-GB" sz="1400" dirty="0" smtClean="0"/>
                <a:t> </a:t>
              </a:r>
              <a:r>
                <a:rPr lang="en-GB" sz="1400" dirty="0" err="1" smtClean="0"/>
                <a:t>vs</a:t>
              </a:r>
              <a:r>
                <a:rPr lang="en-GB" sz="1400" dirty="0" smtClean="0"/>
                <a:t> PD residence</a:t>
              </a:r>
            </a:p>
            <a:p>
              <a:pPr>
                <a:buFontTx/>
                <a:buChar char="-"/>
              </a:pPr>
              <a:r>
                <a:rPr lang="en-GB" sz="1400" dirty="0" smtClean="0"/>
                <a:t>Restricted access box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10100" y="1906488"/>
            <a:ext cx="2714500" cy="830997"/>
            <a:chOff x="533400" y="2443072"/>
            <a:chExt cx="2714500" cy="830997"/>
          </a:xfrm>
        </p:grpSpPr>
        <p:sp>
          <p:nvSpPr>
            <p:cNvPr id="10" name="Rectangle 9"/>
            <p:cNvSpPr/>
            <p:nvPr/>
          </p:nvSpPr>
          <p:spPr>
            <a:xfrm>
              <a:off x="533400" y="2667000"/>
              <a:ext cx="12954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Demand creation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00100" y="2443072"/>
              <a:ext cx="1447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-</a:t>
              </a:r>
              <a:r>
                <a:rPr lang="en-GB" sz="1400" dirty="0" smtClean="0"/>
                <a:t>Peer marketing</a:t>
              </a:r>
            </a:p>
            <a:p>
              <a:r>
                <a:rPr lang="en-GB" sz="1400" dirty="0" smtClean="0"/>
                <a:t>-During PD work</a:t>
              </a:r>
            </a:p>
            <a:p>
              <a:r>
                <a:rPr lang="en-GB" sz="1400" dirty="0" smtClean="0"/>
                <a:t>-Leaflets/Video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657600" y="2897088"/>
            <a:ext cx="2819399" cy="1224439"/>
            <a:chOff x="457200" y="3465731"/>
            <a:chExt cx="2819399" cy="1224439"/>
          </a:xfrm>
        </p:grpSpPr>
        <p:sp>
          <p:nvSpPr>
            <p:cNvPr id="12" name="Rectangle 11"/>
            <p:cNvSpPr/>
            <p:nvPr/>
          </p:nvSpPr>
          <p:spPr>
            <a:xfrm>
              <a:off x="457200" y="3465731"/>
              <a:ext cx="12954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Place of kits collection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3951506"/>
              <a:ext cx="281939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-Active </a:t>
              </a:r>
              <a:r>
                <a:rPr lang="en-GB" sz="1400" dirty="0" err="1" smtClean="0"/>
                <a:t>vs</a:t>
              </a:r>
              <a:r>
                <a:rPr lang="en-GB" sz="1400" dirty="0" smtClean="0"/>
                <a:t> passive approach (Residence of PD, hotspots)</a:t>
              </a:r>
            </a:p>
            <a:p>
              <a:r>
                <a:rPr lang="en-GB" sz="1400" dirty="0" smtClean="0"/>
                <a:t>-Distribution time – midmorning? 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57600" y="4097178"/>
            <a:ext cx="3200399" cy="523220"/>
            <a:chOff x="5562600" y="3533775"/>
            <a:chExt cx="3200399" cy="523220"/>
          </a:xfrm>
        </p:grpSpPr>
        <p:sp>
          <p:nvSpPr>
            <p:cNvPr id="15" name="Rectangle 14"/>
            <p:cNvSpPr/>
            <p:nvPr/>
          </p:nvSpPr>
          <p:spPr>
            <a:xfrm>
              <a:off x="5562600" y="3629085"/>
              <a:ext cx="12954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Counselling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91324" y="3533775"/>
              <a:ext cx="1971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-Provided at a facility</a:t>
              </a:r>
            </a:p>
            <a:p>
              <a:r>
                <a:rPr lang="en-GB" sz="1400" dirty="0" smtClean="0"/>
                <a:t>(89.8% already tested)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00200" y="2897088"/>
            <a:ext cx="1905000" cy="1219200"/>
            <a:chOff x="457200" y="4419600"/>
            <a:chExt cx="1905000" cy="1219200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4807803"/>
              <a:ext cx="1905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-</a:t>
              </a:r>
              <a:r>
                <a:rPr lang="en-GB" sz="1400" dirty="0" smtClean="0"/>
                <a:t>Preparedness</a:t>
              </a:r>
            </a:p>
            <a:p>
              <a:r>
                <a:rPr lang="en-GB" sz="1400" dirty="0" smtClean="0"/>
                <a:t>-Soberness screening</a:t>
              </a:r>
            </a:p>
            <a:p>
              <a:r>
                <a:rPr lang="en-GB" sz="1400" dirty="0" smtClean="0"/>
                <a:t>-ART status/HTC record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" y="4419600"/>
              <a:ext cx="1143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Client screening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447800" y="4576226"/>
            <a:ext cx="2286000" cy="1494949"/>
            <a:chOff x="304800" y="5486400"/>
            <a:chExt cx="2286000" cy="1494949"/>
          </a:xfrm>
        </p:grpSpPr>
        <p:sp>
          <p:nvSpPr>
            <p:cNvPr id="14" name="Rectangle 13"/>
            <p:cNvSpPr/>
            <p:nvPr/>
          </p:nvSpPr>
          <p:spPr>
            <a:xfrm>
              <a:off x="381000" y="5486400"/>
              <a:ext cx="12954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Access to kits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4800" y="5811798"/>
              <a:ext cx="22860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8900" indent="-88900"/>
              <a:r>
                <a:rPr lang="en-GB" sz="1400" dirty="0" smtClean="0"/>
                <a:t>- Test demonstration</a:t>
              </a:r>
            </a:p>
            <a:p>
              <a:pPr marL="88900" indent="-88900"/>
              <a:r>
                <a:rPr lang="en-GB" sz="1400" dirty="0" smtClean="0"/>
                <a:t>- Competency assessment</a:t>
              </a:r>
            </a:p>
            <a:p>
              <a:pPr marL="88900" indent="-88900"/>
              <a:r>
                <a:rPr lang="en-GB" sz="1400" dirty="0" smtClean="0"/>
                <a:t>- Information on linkage</a:t>
              </a:r>
            </a:p>
            <a:p>
              <a:pPr marL="88900" indent="-88900"/>
              <a:r>
                <a:rPr lang="en-GB" sz="1400" dirty="0" smtClean="0"/>
                <a:t>- Maximum 3 monthly + stable partner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505200" y="306288"/>
            <a:ext cx="3962400" cy="738664"/>
            <a:chOff x="381000" y="762000"/>
            <a:chExt cx="3962400" cy="738664"/>
          </a:xfrm>
        </p:grpSpPr>
        <p:sp>
          <p:nvSpPr>
            <p:cNvPr id="21" name="Rectangle 20"/>
            <p:cNvSpPr/>
            <p:nvPr/>
          </p:nvSpPr>
          <p:spPr>
            <a:xfrm>
              <a:off x="381000" y="838200"/>
              <a:ext cx="1676400" cy="457200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</a:rPr>
                <a:t>Catchment area</a:t>
              </a:r>
            </a:p>
            <a:p>
              <a:pPr algn="ctr"/>
              <a:r>
                <a:rPr lang="en-GB" sz="1400" b="1" dirty="0" smtClean="0">
                  <a:solidFill>
                    <a:schemeClr val="bg1"/>
                  </a:solidFill>
                </a:rPr>
                <a:t>definition 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57400" y="762000"/>
              <a:ext cx="2286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-Identify 10 catchment areas</a:t>
              </a:r>
            </a:p>
            <a:p>
              <a:r>
                <a:rPr lang="en-GB" sz="1400" dirty="0" smtClean="0"/>
                <a:t>-Hotspots/venue selection</a:t>
              </a:r>
            </a:p>
            <a:p>
              <a:r>
                <a:rPr lang="en-GB" sz="1400" dirty="0" smtClean="0"/>
                <a:t>-Identification of PD 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24000" y="915888"/>
            <a:ext cx="1219200" cy="612577"/>
            <a:chOff x="4038600" y="1447800"/>
            <a:chExt cx="1219200" cy="612577"/>
          </a:xfrm>
        </p:grpSpPr>
        <p:sp>
          <p:nvSpPr>
            <p:cNvPr id="6" name="Rectangle 5"/>
            <p:cNvSpPr/>
            <p:nvPr/>
          </p:nvSpPr>
          <p:spPr>
            <a:xfrm>
              <a:off x="4038600" y="1447800"/>
              <a:ext cx="12192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Source of Kits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91000" y="1752600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err="1" smtClean="0"/>
                <a:t>Pakachere</a:t>
              </a:r>
              <a:endParaRPr lang="en-GB" sz="1400" dirty="0" smtClean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581400" y="5335488"/>
            <a:ext cx="3810000" cy="732709"/>
            <a:chOff x="5257800" y="4324351"/>
            <a:chExt cx="3810000" cy="732709"/>
          </a:xfrm>
        </p:grpSpPr>
        <p:sp>
          <p:nvSpPr>
            <p:cNvPr id="24" name="Rectangle 23"/>
            <p:cNvSpPr/>
            <p:nvPr/>
          </p:nvSpPr>
          <p:spPr>
            <a:xfrm>
              <a:off x="5334000" y="4324351"/>
              <a:ext cx="12954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Care linkage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57800" y="4533840"/>
              <a:ext cx="381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Self- referral?? Named focal person?  </a:t>
              </a:r>
            </a:p>
            <a:p>
              <a:r>
                <a:rPr lang="en-GB" sz="1400" dirty="0" smtClean="0"/>
                <a:t>Referral by PD if SW shares +</a:t>
              </a:r>
              <a:r>
                <a:rPr lang="en-GB" sz="1400" dirty="0" err="1" smtClean="0"/>
                <a:t>ve</a:t>
              </a:r>
              <a:r>
                <a:rPr lang="en-GB" sz="1400" dirty="0" smtClean="0"/>
                <a:t> result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81400" y="6093023"/>
            <a:ext cx="2514600" cy="612577"/>
            <a:chOff x="5562600" y="2895600"/>
            <a:chExt cx="2514600" cy="612577"/>
          </a:xfrm>
        </p:grpSpPr>
        <p:sp>
          <p:nvSpPr>
            <p:cNvPr id="26" name="Rectangle 25"/>
            <p:cNvSpPr/>
            <p:nvPr/>
          </p:nvSpPr>
          <p:spPr>
            <a:xfrm>
              <a:off x="5638800" y="2895600"/>
              <a:ext cx="13716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HIV self-testing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62600" y="3200400"/>
              <a:ext cx="2514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Client’s home</a:t>
              </a:r>
              <a:r>
                <a:rPr lang="en-GB" sz="1400" dirty="0"/>
                <a:t> </a:t>
              </a:r>
              <a:r>
                <a:rPr lang="en-GB" sz="1400" dirty="0" smtClean="0"/>
                <a:t>or with PD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7620000" y="4649688"/>
            <a:ext cx="1143000" cy="609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Social harms monitoring</a:t>
            </a:r>
            <a:endParaRPr lang="en-GB" sz="1400" b="1" dirty="0">
              <a:solidFill>
                <a:schemeClr val="tx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581400" y="4601289"/>
            <a:ext cx="2590800" cy="744498"/>
            <a:chOff x="304800" y="6553200"/>
            <a:chExt cx="2590800" cy="744498"/>
          </a:xfrm>
        </p:grpSpPr>
        <p:sp>
          <p:nvSpPr>
            <p:cNvPr id="30" name="Rectangle 29"/>
            <p:cNvSpPr/>
            <p:nvPr/>
          </p:nvSpPr>
          <p:spPr>
            <a:xfrm>
              <a:off x="381000" y="6553200"/>
              <a:ext cx="1295400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Prevention</a:t>
              </a:r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4800" y="6774478"/>
              <a:ext cx="259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Condom distribution</a:t>
              </a:r>
            </a:p>
            <a:p>
              <a:r>
                <a:rPr lang="en-GB" sz="1400" dirty="0" smtClean="0"/>
                <a:t>Couples counselling / VMMC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67600" y="3534489"/>
            <a:ext cx="1676400" cy="734199"/>
            <a:chOff x="7315200" y="304800"/>
            <a:chExt cx="1676400" cy="734199"/>
          </a:xfrm>
        </p:grpSpPr>
        <p:sp>
          <p:nvSpPr>
            <p:cNvPr id="29" name="TextBox 28"/>
            <p:cNvSpPr txBox="1"/>
            <p:nvPr/>
          </p:nvSpPr>
          <p:spPr>
            <a:xfrm>
              <a:off x="7315200" y="762000"/>
              <a:ext cx="1676400" cy="27699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-Process data collection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391400" y="304800"/>
              <a:ext cx="1524000" cy="4572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</a:rPr>
                <a:t>M&amp;E  and OR System</a:t>
              </a:r>
            </a:p>
          </p:txBody>
        </p:sp>
      </p:grpSp>
      <p:sp>
        <p:nvSpPr>
          <p:cNvPr id="50" name="Rectangle 49"/>
          <p:cNvSpPr/>
          <p:nvPr/>
        </p:nvSpPr>
        <p:spPr>
          <a:xfrm>
            <a:off x="6248400" y="4649688"/>
            <a:ext cx="990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Used kits returned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7" name="Left Brace 66"/>
          <p:cNvSpPr/>
          <p:nvPr/>
        </p:nvSpPr>
        <p:spPr>
          <a:xfrm rot="10800000">
            <a:off x="7086599" y="2211288"/>
            <a:ext cx="533399" cy="4191000"/>
          </a:xfrm>
          <a:prstGeom prst="leftBrace">
            <a:avLst>
              <a:gd name="adj1" fmla="val 50000"/>
              <a:gd name="adj2" fmla="val 62891"/>
            </a:avLst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Left Brace 56"/>
          <p:cNvSpPr/>
          <p:nvPr/>
        </p:nvSpPr>
        <p:spPr>
          <a:xfrm rot="10800000">
            <a:off x="7429500" y="306288"/>
            <a:ext cx="533400" cy="3124200"/>
          </a:xfrm>
          <a:prstGeom prst="leftBrace">
            <a:avLst>
              <a:gd name="adj1" fmla="val 32083"/>
              <a:gd name="adj2" fmla="val 76914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7924800" y="763488"/>
            <a:ext cx="1143000" cy="6096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Stakeholder engagement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4" name="Left Brace 63"/>
          <p:cNvSpPr/>
          <p:nvPr/>
        </p:nvSpPr>
        <p:spPr>
          <a:xfrm>
            <a:off x="1295400" y="1677888"/>
            <a:ext cx="381000" cy="4572000"/>
          </a:xfrm>
          <a:prstGeom prst="leftBrace">
            <a:avLst>
              <a:gd name="adj1" fmla="val 35416"/>
              <a:gd name="adj2" fmla="val 5039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267200" y="839688"/>
            <a:ext cx="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267200" y="1754088"/>
            <a:ext cx="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267200" y="2592288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2971800" y="3125688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209800" y="4116288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2895600" y="1525488"/>
            <a:ext cx="6858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743200" y="1144488"/>
            <a:ext cx="8382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2895600" y="4344888"/>
            <a:ext cx="7620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0" idx="1"/>
          </p:cNvCxnSpPr>
          <p:nvPr/>
        </p:nvCxnSpPr>
        <p:spPr>
          <a:xfrm flipH="1">
            <a:off x="2895600" y="4715589"/>
            <a:ext cx="762000" cy="102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2819400" y="4878288"/>
            <a:ext cx="8382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2057400" y="6097488"/>
            <a:ext cx="1600200" cy="152400"/>
            <a:chOff x="2114550" y="5191125"/>
            <a:chExt cx="1600200" cy="914400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2133600" y="5191125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2114550" y="6096000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 rot="16200000">
            <a:off x="5372100" y="4840189"/>
            <a:ext cx="1066800" cy="1752600"/>
            <a:chOff x="2114550" y="5191125"/>
            <a:chExt cx="1600200" cy="9144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2133600" y="5191125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2114550" y="6096000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 rot="10800000">
            <a:off x="4952999" y="3201885"/>
            <a:ext cx="1828800" cy="1447802"/>
            <a:chOff x="2114550" y="5191125"/>
            <a:chExt cx="1600200" cy="91440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2133600" y="5191125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114550" y="6096000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Left Brace 110"/>
          <p:cNvSpPr/>
          <p:nvPr/>
        </p:nvSpPr>
        <p:spPr>
          <a:xfrm>
            <a:off x="1219200" y="230088"/>
            <a:ext cx="381000" cy="1905000"/>
          </a:xfrm>
          <a:prstGeom prst="leftBrace">
            <a:avLst>
              <a:gd name="adj1" fmla="val 35416"/>
              <a:gd name="adj2" fmla="val 5039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/>
          <p:cNvSpPr/>
          <p:nvPr/>
        </p:nvSpPr>
        <p:spPr>
          <a:xfrm>
            <a:off x="152400" y="915888"/>
            <a:ext cx="10668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</a:rPr>
              <a:t>Preparatory phase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13" name="Left Brace 112"/>
          <p:cNvSpPr/>
          <p:nvPr/>
        </p:nvSpPr>
        <p:spPr>
          <a:xfrm rot="10800000">
            <a:off x="6915151" y="1677888"/>
            <a:ext cx="695326" cy="4572000"/>
          </a:xfrm>
          <a:prstGeom prst="leftBrace">
            <a:avLst>
              <a:gd name="adj1" fmla="val 50000"/>
              <a:gd name="adj2" fmla="val 29337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4" name="Rectangle 113"/>
          <p:cNvSpPr/>
          <p:nvPr/>
        </p:nvSpPr>
        <p:spPr>
          <a:xfrm>
            <a:off x="57150" y="3735288"/>
            <a:ext cx="127635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Implementation  phase</a:t>
            </a:r>
            <a:endParaRPr lang="en-GB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178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Peer-delivered HIVST Model</dc:title>
  <dc:creator>MOSES</dc:creator>
  <cp:lastModifiedBy>User</cp:lastModifiedBy>
  <cp:revision>117</cp:revision>
  <dcterms:created xsi:type="dcterms:W3CDTF">2006-08-16T00:00:00Z</dcterms:created>
  <dcterms:modified xsi:type="dcterms:W3CDTF">2016-11-10T06:52:14Z</dcterms:modified>
</cp:coreProperties>
</file>